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443" r:id="rId15"/>
    <p:sldId id="345" r:id="rId16"/>
    <p:sldId id="444" r:id="rId17"/>
    <p:sldId id="400" r:id="rId18"/>
    <p:sldId id="393" r:id="rId19"/>
    <p:sldId id="394" r:id="rId20"/>
    <p:sldId id="392" r:id="rId21"/>
    <p:sldId id="430" r:id="rId22"/>
    <p:sldId id="346" r:id="rId23"/>
    <p:sldId id="347" r:id="rId24"/>
    <p:sldId id="406" r:id="rId25"/>
    <p:sldId id="407" r:id="rId26"/>
    <p:sldId id="297" r:id="rId27"/>
    <p:sldId id="299" r:id="rId28"/>
    <p:sldId id="348" r:id="rId29"/>
    <p:sldId id="378" r:id="rId30"/>
    <p:sldId id="379" r:id="rId31"/>
    <p:sldId id="380" r:id="rId32"/>
    <p:sldId id="382" r:id="rId33"/>
    <p:sldId id="383" r:id="rId34"/>
    <p:sldId id="384" r:id="rId35"/>
    <p:sldId id="385" r:id="rId36"/>
    <p:sldId id="386" r:id="rId37"/>
    <p:sldId id="387" r:id="rId38"/>
    <p:sldId id="388" r:id="rId39"/>
    <p:sldId id="389" r:id="rId40"/>
    <p:sldId id="402" r:id="rId41"/>
    <p:sldId id="336" r:id="rId42"/>
    <p:sldId id="337" r:id="rId43"/>
    <p:sldId id="404" r:id="rId44"/>
    <p:sldId id="338" r:id="rId45"/>
    <p:sldId id="339" r:id="rId46"/>
    <p:sldId id="405" r:id="rId47"/>
    <p:sldId id="349" r:id="rId48"/>
    <p:sldId id="350" r:id="rId49"/>
    <p:sldId id="351" r:id="rId50"/>
    <p:sldId id="352" r:id="rId51"/>
    <p:sldId id="283" r:id="rId52"/>
    <p:sldId id="276" r:id="rId53"/>
    <p:sldId id="334" r:id="rId54"/>
    <p:sldId id="335" r:id="rId55"/>
    <p:sldId id="277" r:id="rId56"/>
    <p:sldId id="278" r:id="rId57"/>
    <p:sldId id="279" r:id="rId58"/>
    <p:sldId id="280" r:id="rId59"/>
    <p:sldId id="281" r:id="rId60"/>
    <p:sldId id="282" r:id="rId61"/>
    <p:sldId id="427" r:id="rId62"/>
    <p:sldId id="422" r:id="rId63"/>
    <p:sldId id="433" r:id="rId64"/>
    <p:sldId id="423" r:id="rId65"/>
    <p:sldId id="424" r:id="rId66"/>
    <p:sldId id="425" r:id="rId67"/>
    <p:sldId id="426" r:id="rId68"/>
    <p:sldId id="340" r:id="rId69"/>
    <p:sldId id="341" r:id="rId70"/>
    <p:sldId id="342" r:id="rId71"/>
    <p:sldId id="343" r:id="rId72"/>
    <p:sldId id="354" r:id="rId73"/>
    <p:sldId id="362" r:id="rId74"/>
    <p:sldId id="364" r:id="rId75"/>
    <p:sldId id="366" r:id="rId76"/>
    <p:sldId id="365" r:id="rId77"/>
    <p:sldId id="442" r:id="rId78"/>
    <p:sldId id="408" r:id="rId79"/>
    <p:sldId id="363" r:id="rId80"/>
    <p:sldId id="367" r:id="rId81"/>
    <p:sldId id="409" r:id="rId82"/>
    <p:sldId id="412" r:id="rId83"/>
    <p:sldId id="413" r:id="rId84"/>
    <p:sldId id="414" r:id="rId85"/>
    <p:sldId id="298" r:id="rId86"/>
    <p:sldId id="415" r:id="rId87"/>
    <p:sldId id="416" r:id="rId88"/>
    <p:sldId id="417" r:id="rId89"/>
    <p:sldId id="418" r:id="rId90"/>
    <p:sldId id="353" r:id="rId91"/>
    <p:sldId id="435" r:id="rId92"/>
    <p:sldId id="436" r:id="rId93"/>
    <p:sldId id="434" r:id="rId94"/>
    <p:sldId id="359" r:id="rId95"/>
    <p:sldId id="355" r:id="rId96"/>
    <p:sldId id="438" r:id="rId97"/>
    <p:sldId id="356" r:id="rId98"/>
    <p:sldId id="439" r:id="rId99"/>
    <p:sldId id="358" r:id="rId100"/>
    <p:sldId id="440" r:id="rId101"/>
    <p:sldId id="360" r:id="rId102"/>
    <p:sldId id="315" r:id="rId103"/>
    <p:sldId id="361" r:id="rId104"/>
    <p:sldId id="374" r:id="rId105"/>
    <p:sldId id="375" r:id="rId106"/>
    <p:sldId id="419" r:id="rId107"/>
    <p:sldId id="368" r:id="rId108"/>
    <p:sldId id="410" r:id="rId109"/>
    <p:sldId id="421" r:id="rId110"/>
    <p:sldId id="333" r:id="rId111"/>
    <p:sldId id="441" r:id="rId112"/>
    <p:sldId id="376" r:id="rId113"/>
    <p:sldId id="411" r:id="rId114"/>
    <p:sldId id="377" r:id="rId115"/>
    <p:sldId id="428" r:id="rId116"/>
    <p:sldId id="285" r:id="rId1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14" autoAdjust="0"/>
    <p:restoredTop sz="41788"/>
  </p:normalViewPr>
  <p:slideViewPr>
    <p:cSldViewPr>
      <p:cViewPr varScale="1">
        <p:scale>
          <a:sx n="96" d="100"/>
          <a:sy n="96" d="100"/>
        </p:scale>
        <p:origin x="2968" y="168"/>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6/6/25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The ROI of Relentless Learning  </a:t>
            </a:r>
            <a:endParaRPr lang="en-US" sz="1600" dirty="0"/>
          </a:p>
          <a:p>
            <a:r>
              <a:rPr lang="en-US" sz="1200" i="1" dirty="0"/>
              <a:t>by Llewellyn Falco</a:t>
            </a:r>
            <a:endParaRPr lang="en-US" sz="1600" dirty="0"/>
          </a:p>
          <a:p>
            <a:br>
              <a:rPr lang="en-US" sz="1600" dirty="0"/>
            </a:br>
            <a:r>
              <a:rPr lang="en-US" sz="1200" dirty="0"/>
              <a:t>We are about to embark on a lot of learning hours. </a:t>
            </a:r>
          </a:p>
          <a:p>
            <a:r>
              <a:rPr lang="en-US" sz="1200" dirty="0"/>
              <a:t>But are they it worth it? Let’s do the math….</a:t>
            </a:r>
          </a:p>
          <a:p>
            <a:endParaRPr lang="en-US" sz="1600" dirty="0"/>
          </a:p>
          <a:p>
            <a:r>
              <a:rPr lang="en-US" sz="1200" dirty="0"/>
              <a:t>The math turns out to be quite surprising, because it deals with systems involving compound interest. </a:t>
            </a:r>
            <a:endParaRPr lang="en-US" sz="1600" dirty="0"/>
          </a:p>
          <a:p>
            <a:r>
              <a:rPr lang="en-US" sz="1200" dirty="0"/>
              <a:t>Compound interest allows small changes to have **massive** effects over time.</a:t>
            </a:r>
            <a:endParaRPr lang="en-US" sz="1600" dirty="0"/>
          </a:p>
          <a:p>
            <a:br>
              <a:rPr lang="en-US" sz="1600" dirty="0"/>
            </a:br>
            <a:r>
              <a:rPr lang="en-US" sz="1200" dirty="0"/>
              <a:t>So come hear a combination of personal experiences and mathematical visualization explaining just how much you are getting out of doing a bit of learning everyday.</a:t>
            </a:r>
            <a:endParaRPr lang="en-US" sz="1600" dirty="0"/>
          </a:p>
          <a:p>
            <a:br>
              <a:rPr lang="en-US" sz="1600" dirty="0"/>
            </a:br>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1</a:t>
            </a:fld>
            <a:endParaRPr lang="en-US"/>
          </a:p>
        </p:txBody>
      </p:sp>
    </p:spTree>
    <p:extLst>
      <p:ext uri="{BB962C8B-B14F-4D97-AF65-F5344CB8AC3E}">
        <p14:creationId xmlns:p14="http://schemas.microsoft.com/office/powerpoint/2010/main" val="24455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98</a:t>
            </a:fld>
            <a:endParaRPr lang="en-US"/>
          </a:p>
        </p:txBody>
      </p:sp>
    </p:spTree>
    <p:extLst>
      <p:ext uri="{BB962C8B-B14F-4D97-AF65-F5344CB8AC3E}">
        <p14:creationId xmlns:p14="http://schemas.microsoft.com/office/powerpoint/2010/main" val="150023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100</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110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51</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53</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54</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61</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62</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83</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96</a:t>
            </a:fld>
            <a:endParaRPr lang="en-US"/>
          </a:p>
        </p:txBody>
      </p:sp>
    </p:spTree>
    <p:extLst>
      <p:ext uri="{BB962C8B-B14F-4D97-AF65-F5344CB8AC3E}">
        <p14:creationId xmlns:p14="http://schemas.microsoft.com/office/powerpoint/2010/main" val="1880102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6/6/25</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1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C5F9C-A022-8A47-A59E-F73690676E71}"/>
              </a:ext>
            </a:extLst>
          </p:cNvPr>
          <p:cNvPicPr>
            <a:picLocks noChangeAspect="1"/>
          </p:cNvPicPr>
          <p:nvPr/>
        </p:nvPicPr>
        <p:blipFill>
          <a:blip r:embed="rId2"/>
          <a:stretch>
            <a:fillRect/>
          </a:stretch>
        </p:blipFill>
        <p:spPr>
          <a:xfrm>
            <a:off x="228600" y="285750"/>
            <a:ext cx="3048000" cy="4320000"/>
          </a:xfrm>
          <a:prstGeom prst="rect">
            <a:avLst/>
          </a:prstGeom>
        </p:spPr>
      </p:pic>
      <p:sp>
        <p:nvSpPr>
          <p:cNvPr id="3" name="Rectangle 2">
            <a:extLst>
              <a:ext uri="{FF2B5EF4-FFF2-40B4-BE49-F238E27FC236}">
                <a16:creationId xmlns:a16="http://schemas.microsoft.com/office/drawing/2014/main" id="{88C200DF-6C3A-8942-A32D-7A91401805AF}"/>
              </a:ext>
            </a:extLst>
          </p:cNvPr>
          <p:cNvSpPr/>
          <p:nvPr/>
        </p:nvSpPr>
        <p:spPr>
          <a:xfrm>
            <a:off x="4724400" y="3808791"/>
            <a:ext cx="2821413" cy="369332"/>
          </a:xfrm>
          <a:prstGeom prst="rect">
            <a:avLst/>
          </a:prstGeom>
        </p:spPr>
        <p:txBody>
          <a:bodyPr wrap="none">
            <a:spAutoFit/>
          </a:bodyPr>
          <a:lstStyle/>
          <a:p>
            <a:pPr algn="r"/>
            <a:r>
              <a:rPr lang="en-US" dirty="0">
                <a:solidFill>
                  <a:schemeClr val="accent1">
                    <a:lumMod val="40000"/>
                    <a:lumOff val="60000"/>
                  </a:schemeClr>
                </a:solidFill>
              </a:rPr>
              <a:t>www.sammancoaching.org</a:t>
            </a:r>
          </a:p>
        </p:txBody>
      </p:sp>
      <p:pic>
        <p:nvPicPr>
          <p:cNvPr id="4" name="Picture 3">
            <a:extLst>
              <a:ext uri="{FF2B5EF4-FFF2-40B4-BE49-F238E27FC236}">
                <a16:creationId xmlns:a16="http://schemas.microsoft.com/office/drawing/2014/main" id="{FFE7F842-5D31-7140-97F1-CCCCBA9B39E4}"/>
              </a:ext>
            </a:extLst>
          </p:cNvPr>
          <p:cNvPicPr>
            <a:picLocks noChangeAspect="1"/>
          </p:cNvPicPr>
          <p:nvPr/>
        </p:nvPicPr>
        <p:blipFill>
          <a:blip r:embed="rId3"/>
          <a:stretch>
            <a:fillRect/>
          </a:stretch>
        </p:blipFill>
        <p:spPr>
          <a:xfrm>
            <a:off x="7696200" y="3710400"/>
            <a:ext cx="895350" cy="895350"/>
          </a:xfrm>
          <a:prstGeom prst="rect">
            <a:avLst/>
          </a:prstGeom>
        </p:spPr>
      </p:pic>
      <p:sp>
        <p:nvSpPr>
          <p:cNvPr id="5" name="Rectangle 4">
            <a:extLst>
              <a:ext uri="{FF2B5EF4-FFF2-40B4-BE49-F238E27FC236}">
                <a16:creationId xmlns:a16="http://schemas.microsoft.com/office/drawing/2014/main" id="{6FFB27C4-BBAD-6241-B5CE-12278220A60D}"/>
              </a:ext>
            </a:extLst>
          </p:cNvPr>
          <p:cNvSpPr/>
          <p:nvPr/>
        </p:nvSpPr>
        <p:spPr>
          <a:xfrm>
            <a:off x="6231029" y="4178123"/>
            <a:ext cx="1314784" cy="369332"/>
          </a:xfrm>
          <a:prstGeom prst="rect">
            <a:avLst/>
          </a:prstGeom>
        </p:spPr>
        <p:txBody>
          <a:bodyPr wrap="none">
            <a:spAutoFit/>
          </a:bodyPr>
          <a:lstStyle/>
          <a:p>
            <a:pPr algn="r"/>
            <a:r>
              <a:rPr lang="en-US" dirty="0">
                <a:solidFill>
                  <a:schemeClr val="accent1">
                    <a:lumMod val="40000"/>
                    <a:lumOff val="60000"/>
                  </a:schemeClr>
                </a:solidFill>
              </a:rPr>
              <a:t>Emily Bache</a:t>
            </a:r>
          </a:p>
        </p:txBody>
      </p:sp>
    </p:spTree>
    <p:extLst>
      <p:ext uri="{BB962C8B-B14F-4D97-AF65-F5344CB8AC3E}">
        <p14:creationId xmlns:p14="http://schemas.microsoft.com/office/powerpoint/2010/main" val="31885970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0BB3A-EE37-06B1-653F-49015C615EB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F7B4FD2-EDD7-9EC3-50E5-D59ADEBBFB83}"/>
              </a:ext>
            </a:extLst>
          </p:cNvPr>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65C22DD-C26E-77F1-DE21-4A8B46EE948C}"/>
              </a:ext>
            </a:extLst>
          </p:cNvPr>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62E7382-92AB-CEFF-DEFC-588160AC9658}"/>
              </a:ext>
            </a:extLst>
          </p:cNvPr>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ADAC9AE-1F72-9F20-5039-B2A6B07985FD}"/>
              </a:ext>
            </a:extLst>
          </p:cNvPr>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a:extLst>
              <a:ext uri="{FF2B5EF4-FFF2-40B4-BE49-F238E27FC236}">
                <a16:creationId xmlns:a16="http://schemas.microsoft.com/office/drawing/2014/main" id="{B2738994-B3BF-CA57-B6F4-B3D1BDA13C48}"/>
              </a:ext>
            </a:extLst>
          </p:cNvPr>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a:extLst>
              <a:ext uri="{FF2B5EF4-FFF2-40B4-BE49-F238E27FC236}">
                <a16:creationId xmlns:a16="http://schemas.microsoft.com/office/drawing/2014/main" id="{13AC9D31-FA10-AFC6-9ECC-D2D8EBB5C24A}"/>
              </a:ext>
            </a:extLst>
          </p:cNvPr>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a:extLst>
              <a:ext uri="{FF2B5EF4-FFF2-40B4-BE49-F238E27FC236}">
                <a16:creationId xmlns:a16="http://schemas.microsoft.com/office/drawing/2014/main" id="{EE1E3E62-9AE4-23A0-5F26-B7FF05CF416D}"/>
              </a:ext>
            </a:extLst>
          </p:cNvPr>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a:extLst>
              <a:ext uri="{FF2B5EF4-FFF2-40B4-BE49-F238E27FC236}">
                <a16:creationId xmlns:a16="http://schemas.microsoft.com/office/drawing/2014/main" id="{B60310F0-52B0-1BD0-F4B4-410CF2E3FDC0}"/>
              </a:ext>
            </a:extLst>
          </p:cNvPr>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a:extLst>
              <a:ext uri="{FF2B5EF4-FFF2-40B4-BE49-F238E27FC236}">
                <a16:creationId xmlns:a16="http://schemas.microsoft.com/office/drawing/2014/main" id="{EA26AF6E-BEAC-F901-0050-0E4CF6D013AF}"/>
              </a:ext>
            </a:extLst>
          </p:cNvPr>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a:extLst>
              <a:ext uri="{FF2B5EF4-FFF2-40B4-BE49-F238E27FC236}">
                <a16:creationId xmlns:a16="http://schemas.microsoft.com/office/drawing/2014/main" id="{4AB662A2-FDA1-BA81-EF87-FC1E1D183F63}"/>
              </a:ext>
            </a:extLst>
          </p:cNvPr>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a:extLst>
              <a:ext uri="{FF2B5EF4-FFF2-40B4-BE49-F238E27FC236}">
                <a16:creationId xmlns:a16="http://schemas.microsoft.com/office/drawing/2014/main" id="{31A65A2B-E27D-AB59-DEBC-3C3FBE4F411A}"/>
              </a:ext>
            </a:extLst>
          </p:cNvPr>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a:extLst>
              <a:ext uri="{FF2B5EF4-FFF2-40B4-BE49-F238E27FC236}">
                <a16:creationId xmlns:a16="http://schemas.microsoft.com/office/drawing/2014/main" id="{C30CBB3F-FD46-4383-687C-C854771AD7EB}"/>
              </a:ext>
            </a:extLst>
          </p:cNvPr>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a:extLst>
              <a:ext uri="{FF2B5EF4-FFF2-40B4-BE49-F238E27FC236}">
                <a16:creationId xmlns:a16="http://schemas.microsoft.com/office/drawing/2014/main" id="{5B0A791A-FB1C-0E7B-BC5A-367540EE6BA1}"/>
              </a:ext>
            </a:extLst>
          </p:cNvPr>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486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6DABA-A58F-344D-3C3E-D1F953FB254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D576775-7B81-0272-FC71-B0E292A6C4B4}"/>
              </a:ext>
            </a:extLst>
          </p:cNvPr>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B409F21-D291-995D-8F3E-6E2459F19548}"/>
              </a:ext>
            </a:extLst>
          </p:cNvPr>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3E0DA91-D133-A549-E70D-69A2F30A0598}"/>
              </a:ext>
            </a:extLst>
          </p:cNvPr>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04471788-C4EE-524D-FC96-B174F8C3D93D}"/>
              </a:ext>
            </a:extLst>
          </p:cNvPr>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a:extLst>
              <a:ext uri="{FF2B5EF4-FFF2-40B4-BE49-F238E27FC236}">
                <a16:creationId xmlns:a16="http://schemas.microsoft.com/office/drawing/2014/main" id="{89814B67-2BD9-F376-973A-7E5B2A2498F3}"/>
              </a:ext>
            </a:extLst>
          </p:cNvPr>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a:extLst>
              <a:ext uri="{FF2B5EF4-FFF2-40B4-BE49-F238E27FC236}">
                <a16:creationId xmlns:a16="http://schemas.microsoft.com/office/drawing/2014/main" id="{3D5618B6-1E2C-5BE4-E1F1-20EB2283EDDA}"/>
              </a:ext>
            </a:extLst>
          </p:cNvPr>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a:extLst>
              <a:ext uri="{FF2B5EF4-FFF2-40B4-BE49-F238E27FC236}">
                <a16:creationId xmlns:a16="http://schemas.microsoft.com/office/drawing/2014/main" id="{D79EEF4E-B437-A389-4410-AEECF100C68C}"/>
              </a:ext>
            </a:extLst>
          </p:cNvPr>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a:extLst>
              <a:ext uri="{FF2B5EF4-FFF2-40B4-BE49-F238E27FC236}">
                <a16:creationId xmlns:a16="http://schemas.microsoft.com/office/drawing/2014/main" id="{7A7B37E8-B3CF-852D-473C-4B03A63C51CF}"/>
              </a:ext>
            </a:extLst>
          </p:cNvPr>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a:extLst>
              <a:ext uri="{FF2B5EF4-FFF2-40B4-BE49-F238E27FC236}">
                <a16:creationId xmlns:a16="http://schemas.microsoft.com/office/drawing/2014/main" id="{77D0B548-B211-E04C-CE0A-253A969EE2DC}"/>
              </a:ext>
            </a:extLst>
          </p:cNvPr>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a:extLst>
              <a:ext uri="{FF2B5EF4-FFF2-40B4-BE49-F238E27FC236}">
                <a16:creationId xmlns:a16="http://schemas.microsoft.com/office/drawing/2014/main" id="{74CF23B6-F48D-0FC4-1FF3-2EDA8FB62B1D}"/>
              </a:ext>
            </a:extLst>
          </p:cNvPr>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a:extLst>
              <a:ext uri="{FF2B5EF4-FFF2-40B4-BE49-F238E27FC236}">
                <a16:creationId xmlns:a16="http://schemas.microsoft.com/office/drawing/2014/main" id="{D2FD2F5D-9BCC-C062-EED1-AB5ABE42F083}"/>
              </a:ext>
            </a:extLst>
          </p:cNvPr>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a:extLst>
              <a:ext uri="{FF2B5EF4-FFF2-40B4-BE49-F238E27FC236}">
                <a16:creationId xmlns:a16="http://schemas.microsoft.com/office/drawing/2014/main" id="{E02AC132-79AD-65A6-1A49-D1BB2DDC0C38}"/>
              </a:ext>
            </a:extLst>
          </p:cNvPr>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a:extLst>
              <a:ext uri="{FF2B5EF4-FFF2-40B4-BE49-F238E27FC236}">
                <a16:creationId xmlns:a16="http://schemas.microsoft.com/office/drawing/2014/main" id="{2CE51988-F1F2-649F-7693-DA2B4175821D}"/>
              </a:ext>
            </a:extLst>
          </p:cNvPr>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62479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endParaRPr lang="en-US" sz="8000" dirty="0"/>
          </a:p>
        </p:txBody>
      </p:sp>
      <p:pic>
        <p:nvPicPr>
          <p:cNvPr id="9" name="Picture 8" descr="A picture containing indoor, black&#10;&#10;Description automatically generated">
            <a:extLst>
              <a:ext uri="{FF2B5EF4-FFF2-40B4-BE49-F238E27FC236}">
                <a16:creationId xmlns:a16="http://schemas.microsoft.com/office/drawing/2014/main" id="{82B33BBE-C9FC-1B4B-A148-6FBDA68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40150"/>
            <a:ext cx="1295400" cy="1295400"/>
          </a:xfrm>
          <a:prstGeom prst="rect">
            <a:avLst/>
          </a:prstGeom>
        </p:spPr>
      </p:pic>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714750"/>
            <a:ext cx="5257800" cy="1034534"/>
          </a:xfrm>
        </p:spPr>
        <p:txBody>
          <a:bodyPr anchor="t">
            <a:normAutofit/>
          </a:bodyPr>
          <a:lstStyle/>
          <a:p>
            <a:pPr algn="ctr">
              <a:lnSpc>
                <a:spcPct val="70000"/>
              </a:lnSpc>
            </a:pPr>
            <a:r>
              <a:rPr lang="en-US" sz="8000" dirty="0"/>
              <a:t>Resources</a:t>
            </a:r>
          </a:p>
        </p:txBody>
      </p:sp>
      <p:sp>
        <p:nvSpPr>
          <p:cNvPr id="5" name="TextBox 4"/>
          <p:cNvSpPr txBox="1"/>
          <p:nvPr/>
        </p:nvSpPr>
        <p:spPr>
          <a:xfrm>
            <a:off x="3505200" y="4410730"/>
            <a:ext cx="5506857" cy="338554"/>
          </a:xfrm>
          <a:prstGeom prst="rect">
            <a:avLst/>
          </a:prstGeom>
          <a:noFill/>
        </p:spPr>
        <p:txBody>
          <a:bodyPr wrap="square" rtlCol="0">
            <a:spAutoFit/>
          </a:bodyPr>
          <a:lstStyle/>
          <a:p>
            <a:pPr algn="r">
              <a:buFont typeface="Arial"/>
              <a:buNone/>
            </a:pPr>
            <a:r>
              <a:rPr lang="en-US" sz="1600" dirty="0" err="1">
                <a:solidFill>
                  <a:schemeClr val="accent1">
                    <a:lumMod val="60000"/>
                    <a:lumOff val="40000"/>
                  </a:schemeClr>
                </a:solidFill>
              </a:rPr>
              <a:t>github.com</a:t>
            </a:r>
            <a:r>
              <a:rPr lang="en-US" sz="1600" dirty="0">
                <a:solidFill>
                  <a:schemeClr val="accent1">
                    <a:lumMod val="60000"/>
                    <a:lumOff val="40000"/>
                  </a:schemeClr>
                </a:solidFill>
              </a:rPr>
              <a:t>/</a:t>
            </a:r>
            <a:r>
              <a:rPr lang="en-US" sz="1600" dirty="0" err="1">
                <a:solidFill>
                  <a:schemeClr val="accent1">
                    <a:lumMod val="60000"/>
                    <a:lumOff val="40000"/>
                  </a:schemeClr>
                </a:solidFill>
              </a:rPr>
              <a:t>isidore</a:t>
            </a:r>
            <a:r>
              <a:rPr lang="en-US" sz="1600" dirty="0">
                <a:solidFill>
                  <a:schemeClr val="accent1">
                    <a:lumMod val="60000"/>
                    <a:lumOff val="40000"/>
                  </a:schemeClr>
                </a:solidFill>
              </a:rPr>
              <a:t>/Talks/blob/master/</a:t>
            </a:r>
            <a:r>
              <a:rPr lang="en-US" sz="1600" dirty="0" err="1">
                <a:solidFill>
                  <a:schemeClr val="accent1">
                    <a:lumMod val="60000"/>
                    <a:lumOff val="40000"/>
                  </a:schemeClr>
                </a:solidFill>
              </a:rPr>
              <a:t>RoiOnLearningHour.md</a:t>
            </a:r>
            <a:endParaRPr lang="en-US" sz="1600"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2062"/>
            <a:ext cx="3948668" cy="3948668"/>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BF1B-9E3A-6BFE-D878-9072B128EB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2E90E4-251F-5FDB-15A1-1474068CEB41}"/>
              </a:ext>
            </a:extLst>
          </p:cNvPr>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a:extLst>
              <a:ext uri="{FF2B5EF4-FFF2-40B4-BE49-F238E27FC236}">
                <a16:creationId xmlns:a16="http://schemas.microsoft.com/office/drawing/2014/main" id="{0704B569-D154-D9A1-6B1E-76D33E5BD31D}"/>
              </a:ext>
            </a:extLst>
          </p:cNvPr>
          <p:cNvGrpSpPr/>
          <p:nvPr/>
        </p:nvGrpSpPr>
        <p:grpSpPr>
          <a:xfrm>
            <a:off x="685800" y="1047750"/>
            <a:ext cx="1371600" cy="2971800"/>
            <a:chOff x="3124200" y="742950"/>
            <a:chExt cx="1371600" cy="2971800"/>
          </a:xfrm>
        </p:grpSpPr>
        <p:sp>
          <p:nvSpPr>
            <p:cNvPr id="3" name="Rectangle 2">
              <a:extLst>
                <a:ext uri="{FF2B5EF4-FFF2-40B4-BE49-F238E27FC236}">
                  <a16:creationId xmlns:a16="http://schemas.microsoft.com/office/drawing/2014/main" id="{3AC12F63-B7E6-2A2F-29BD-68FFE7FD0C64}"/>
                </a:ext>
              </a:extLst>
            </p:cNvPr>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20FB63-FF8D-4B62-E60B-9AB423E6645C}"/>
                </a:ext>
              </a:extLst>
            </p:cNvPr>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4E909F-827B-14D1-E9CE-BE37B001C7E4}"/>
                </a:ext>
              </a:extLst>
            </p:cNvPr>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5CD8DA-C4F1-CD96-61DB-CE3DC3AA6494}"/>
                </a:ext>
              </a:extLst>
            </p:cNvPr>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143669B-DFC6-B656-CCEB-936C27A31F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00" y="2182823"/>
            <a:ext cx="5389685" cy="1760527"/>
          </a:xfrm>
          <a:prstGeom prst="rect">
            <a:avLst/>
          </a:prstGeom>
        </p:spPr>
      </p:pic>
      <p:sp>
        <p:nvSpPr>
          <p:cNvPr id="2" name="Rectangle 1">
            <a:extLst>
              <a:ext uri="{FF2B5EF4-FFF2-40B4-BE49-F238E27FC236}">
                <a16:creationId xmlns:a16="http://schemas.microsoft.com/office/drawing/2014/main" id="{242F6DB5-C8CF-8BFF-A108-9BF62FE99DB8}"/>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1235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85</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BD061432-5D51-C143-9EB0-7F6DFD09A5DF}"/>
              </a:ext>
            </a:extLst>
          </p:cNvPr>
          <p:cNvSpPr/>
          <p:nvPr/>
        </p:nvSpPr>
        <p:spPr>
          <a:xfrm>
            <a:off x="7543800" y="4400550"/>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661365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
        <p:nvSpPr>
          <p:cNvPr id="103" name="Rectangle 102">
            <a:extLst>
              <a:ext uri="{FF2B5EF4-FFF2-40B4-BE49-F238E27FC236}">
                <a16:creationId xmlns:a16="http://schemas.microsoft.com/office/drawing/2014/main" id="{BA2491C3-F786-0645-8265-7F84698FA5F5}"/>
              </a:ext>
            </a:extLst>
          </p:cNvPr>
          <p:cNvSpPr/>
          <p:nvPr/>
        </p:nvSpPr>
        <p:spPr>
          <a:xfrm>
            <a:off x="7543800" y="4400550"/>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Tree>
    <p:extLst>
      <p:ext uri="{BB962C8B-B14F-4D97-AF65-F5344CB8AC3E}">
        <p14:creationId xmlns:p14="http://schemas.microsoft.com/office/powerpoint/2010/main" val="2818532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A47965E3-E27F-7047-BDFD-D09EEFC172C0}"/>
              </a:ext>
            </a:extLst>
          </p:cNvPr>
          <p:cNvSpPr/>
          <p:nvPr/>
        </p:nvSpPr>
        <p:spPr>
          <a:xfrm>
            <a:off x="7543800" y="4400550"/>
            <a:ext cx="90441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2818532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299C9E42-F949-AB47-A629-BC5389F14075}"/>
              </a:ext>
            </a:extLst>
          </p:cNvPr>
          <p:cNvSpPr/>
          <p:nvPr/>
        </p:nvSpPr>
        <p:spPr>
          <a:xfrm>
            <a:off x="7483295" y="3900951"/>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
        <p:nvSpPr>
          <p:cNvPr id="167" name="Rectangle 166">
            <a:extLst>
              <a:ext uri="{FF2B5EF4-FFF2-40B4-BE49-F238E27FC236}">
                <a16:creationId xmlns:a16="http://schemas.microsoft.com/office/drawing/2014/main" id="{D50FD3FC-DE12-9F40-B911-8666B2B4FE92}"/>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
        <p:nvSpPr>
          <p:cNvPr id="168" name="Rectangle 167">
            <a:extLst>
              <a:ext uri="{FF2B5EF4-FFF2-40B4-BE49-F238E27FC236}">
                <a16:creationId xmlns:a16="http://schemas.microsoft.com/office/drawing/2014/main" id="{E7642F5E-8BF9-1B46-9041-6A4D56937B4C}"/>
              </a:ext>
            </a:extLst>
          </p:cNvPr>
          <p:cNvSpPr/>
          <p:nvPr/>
        </p:nvSpPr>
        <p:spPr>
          <a:xfrm>
            <a:off x="7481091" y="3419951"/>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2818532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
        <p:nvSpPr>
          <p:cNvPr id="3" name="Rectangle 2">
            <a:extLst>
              <a:ext uri="{FF2B5EF4-FFF2-40B4-BE49-F238E27FC236}">
                <a16:creationId xmlns:a16="http://schemas.microsoft.com/office/drawing/2014/main" id="{8DCB07E8-E412-964D-A410-6956EB214AF8}"/>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76426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2628"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3DF8C-D228-4743-9EF4-4D647BBE868C}"/>
              </a:ext>
            </a:extLst>
          </p:cNvPr>
          <p:cNvSpPr/>
          <p:nvPr/>
        </p:nvSpPr>
        <p:spPr>
          <a:xfrm>
            <a:off x="7592042" y="11167"/>
            <a:ext cx="1536192" cy="749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6224</TotalTime>
  <Words>1917</Words>
  <Application>Microsoft Macintosh PowerPoint</Application>
  <PresentationFormat>On-screen Show (16:9)</PresentationFormat>
  <Paragraphs>418</Paragraphs>
  <Slides>116</Slides>
  <Notes>12</Notes>
  <HiddenSlides>6</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116</vt:i4>
      </vt:variant>
    </vt:vector>
  </HeadingPairs>
  <TitlesOfParts>
    <vt:vector size="129" baseType="lpstr">
      <vt:lpstr>Cousine</vt:lpstr>
      <vt:lpstr>Google Sans</vt:lpstr>
      <vt:lpstr>Abadi MT Condensed Extra Bold</vt:lpstr>
      <vt:lpstr>Arial</vt:lpstr>
      <vt:lpstr>Arial Black</vt:lpstr>
      <vt:lpstr>Arial Rounded MT Bold</vt:lpstr>
      <vt:lpstr>Calibri</vt:lpstr>
      <vt:lpstr>Fira Code</vt:lpstr>
      <vt:lpstr>Futura</vt:lpstr>
      <vt:lpstr>News Gothic MT</vt:lpstr>
      <vt:lpstr>Verdana</vt:lpstr>
      <vt:lpstr>Wingdings</vt:lpstr>
      <vt:lpstr>Q1_Kickoff-PPT-Template-2</vt:lpstr>
      <vt:lpstr>PowerPoint Presentation</vt:lpstr>
      <vt:lpstr>PowerPoint Presentation</vt:lpstr>
      <vt:lpstr>ROI on Learning Hour </vt:lpstr>
      <vt:lpstr>Resources</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Falco, Llewellyn</cp:lastModifiedBy>
  <cp:revision>160</cp:revision>
  <dcterms:created xsi:type="dcterms:W3CDTF">2016-01-26T00:10:02Z</dcterms:created>
  <dcterms:modified xsi:type="dcterms:W3CDTF">2025-06-06T08:42:36Z</dcterms:modified>
  <cp:category/>
</cp:coreProperties>
</file>